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298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5A5A"/>
    <a:srgbClr val="00022E"/>
    <a:srgbClr val="094CFC"/>
    <a:srgbClr val="320924"/>
    <a:srgbClr val="E6E6E6"/>
    <a:srgbClr val="642A50"/>
    <a:srgbClr val="612A4F"/>
    <a:srgbClr val="53123C"/>
    <a:srgbClr val="2660FA"/>
    <a:srgbClr val="336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 varScale="1">
        <p:scale>
          <a:sx n="62" d="100"/>
          <a:sy n="62" d="100"/>
        </p:scale>
        <p:origin x="2722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2024/12/23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A23B4-D408-4470-9C83-439A5881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BFB5D6-DCAC-4A58-A0B1-5A7625876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4FB0DB-E9B6-4A72-8613-11592A6C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625B1-0F4E-4033-8D50-E2F50EC3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24CD2-AB6D-4FC6-AE05-C68714F1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8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5E05C-8677-46CF-AF93-19675E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9A9678-F3B1-4536-84A0-B48FD506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5B62B8-C82B-4554-8899-FE264050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F900F5-07D0-4D1B-9884-2C9394FF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19B26B-549C-462A-92A2-87C02939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857831-862B-4BD3-9621-68C1BA3F3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980D05-A7F9-4F40-9A47-13C6BBFC1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18348-C37E-4BFE-8115-4D47DDEE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2A07A-593D-41C6-87D7-080A6F9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D4A2EB-6075-4039-B400-BA276E8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20746-1F3F-490C-A361-14D68ACA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5338BA-CF5F-4543-B605-2B82C739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8594FC-DDB9-45DD-B7A2-7205875C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5FD257-A2B2-4A33-88DF-F486782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AB84AB-07E6-405B-9E0D-EDBFA014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A9CD8D-24A7-476F-AA99-CC387615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15BEA5-A107-4E5B-9F67-A99047ED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12BA35-1B66-451F-BC8B-744D26DD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E9975B-F3E9-4948-9477-060E259D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5351A9-6F76-44BC-A935-2020F9D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89058-F3EB-4B4E-964E-1897BEDB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CBF8A-CA8A-45A1-BFB0-F6ED7ED57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1EDED3-2DBE-430F-AAE6-C4EBE4718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833D2D-02F2-4799-88AD-CD4CB953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D8782C-F7B2-4361-B0BA-A33D633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1D0C90-7A40-496F-95FD-D492759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B48DA4-89A2-49C5-8F91-CB3FA9E6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F11A55-29C0-49BB-AF37-12AC232A1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1D0A2F-D3D3-4B15-B316-22E88DB5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140B0D-1370-4E0F-99A7-AA8A7FF81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979F50-D259-4F86-AD36-8ACEB2EBE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FA066C-B2A9-4E2F-8572-C66D361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4C2A3-707F-4F09-BC3F-BC2C03D6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6DF6AA-4A95-41A0-A3C3-492E9847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A662B-EEB9-444B-A5C6-C7AAB4D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9D4240-2386-49DF-A1EB-EF56F297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5AF2DE-9262-47A8-824F-4427063B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0FA338-057E-4FBC-BF9E-540E7A90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9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324479-8AC7-4940-9E93-1E99BE69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0DE028-D291-4C3E-85BC-DBD6A5D7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257195-5281-49AD-B04F-4FD67A16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B0160-07B2-4D80-8D53-4000F5A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5A521-16DC-426F-9197-C692F6D9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3FF268-F356-4756-9C8B-8E04141C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5B33DA-BEBB-4206-9E53-3DC44D5A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D0DC2D-3F6D-4701-BF10-E1C1DD22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D5F6B-954C-4A3D-9A6D-F7EFA378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9F7C3-900C-49F0-B311-3C4A869F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B71194-7CAD-4901-8FB2-FF389504E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38BE92-DB11-4DB4-9B36-C4E4A784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D00648-CF13-47B8-8E2E-7AD1132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ABCA57-9B5C-4FB7-9CDB-34B3866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53F478-C1B3-4303-8D03-3EC75079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9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BD64A8-25E9-4A10-ADC3-B348E50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1FE04-7C78-4B34-B9C2-8636BE849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69AC7-654E-4282-B917-FD8C434DA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28857-8080-4CEF-B9E1-47769051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B5C5F-B137-4210-9F44-2BF9C427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https://bto.applied.ne.jp/img/r5/logo_epyc_01.png" TargetMode="External"/><Relationship Id="rId18" Type="http://schemas.openxmlformats.org/officeDocument/2006/relationships/image" Target="../media/image10.jpeg"/><Relationship Id="rId3" Type="http://schemas.openxmlformats.org/officeDocument/2006/relationships/image" Target="../media/image2.jpeg"/><Relationship Id="rId21" Type="http://schemas.openxmlformats.org/officeDocument/2006/relationships/image" Target="https://qr.quel.jp/tmp/2aa64271fe9840f1ab5e77b01b784628477d1be7.png" TargetMode="External"/><Relationship Id="rId7" Type="http://schemas.openxmlformats.org/officeDocument/2006/relationships/image" Target="https://bto.applied.ne.jp/sysimg/ecnext/HPC-Deep-Type-MSAI3UEP1S-4GP_1.png" TargetMode="External"/><Relationship Id="rId12" Type="http://schemas.openxmlformats.org/officeDocument/2006/relationships/image" Target="../media/image7.png"/><Relationship Id="rId17" Type="http://schemas.openxmlformats.org/officeDocument/2006/relationships/image" Target="https://www.links.co.jp/wp-content/uploads/2016/04/80PLUS-PLATINUM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9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https://qr.quel.jp/tmp/053c26ab72826a37d8c48ed8116677d83cc76a29.png" TargetMode="External"/><Relationship Id="rId24" Type="http://schemas.openxmlformats.org/officeDocument/2006/relationships/image" Target="https://qr.quel.jp/tmp/04d79fc1cf57de0e8cf5a2268c387487ac21555f.png" TargetMode="External"/><Relationship Id="rId5" Type="http://schemas.openxmlformats.org/officeDocument/2006/relationships/image" Target="../media/image3.png"/><Relationship Id="rId15" Type="http://schemas.openxmlformats.org/officeDocument/2006/relationships/image" Target="https://www.applied-g.jp/lp/fabrik-system/images/hard-img_os_02.png" TargetMode="External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https://www.ask-corp.jp/news/images_thumb/ask/2022/220804_nvidia_ogp.jpg" TargetMode="External"/><Relationship Id="rId4" Type="http://schemas.openxmlformats.org/officeDocument/2006/relationships/image" Target="https://prtimes.jp/data/corp/16179/tmp-07b1667c2debfa399eb1f9059bd7f126-ef3d7385a2b4e846648d86738efdbd45.jpg?auto=avif" TargetMode="External"/><Relationship Id="rId9" Type="http://schemas.openxmlformats.org/officeDocument/2006/relationships/image" Target="https://bto.applied.ne.jp/sysimg/ecnext/HPC-Deep-Type-MSAI3UEP1S-4GP_3.png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s://bto.applied.ne.jp/sysimg/ecnext/HPC-Deep-Type-MSAI3UEP1S-4GP_1.pn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https://bto.applied.ne.jp/sysimg/ecnext/HPC-Deep-Type-MSAI3UEP1S-4GP_3.png" TargetMode="External"/><Relationship Id="rId4" Type="http://schemas.openxmlformats.org/officeDocument/2006/relationships/image" Target="https://prtimes.jp/data/corp/16179/tmp-07b1667c2debfa399eb1f9059bd7f126-ef3d7385a2b4e846648d86738efdbd45.jpg?auto=avif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>
            <a:extLst>
              <a:ext uri="{FF2B5EF4-FFF2-40B4-BE49-F238E27FC236}">
                <a16:creationId xmlns:a16="http://schemas.microsoft.com/office/drawing/2014/main" id="{278A0D7C-4549-4A0E-AE8C-6D093F3AD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" y="16376"/>
            <a:ext cx="7559675" cy="9537276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5DDF84E0-0027-4ACF-B5CD-FCCBC683C335}"/>
              </a:ext>
            </a:extLst>
          </p:cNvPr>
          <p:cNvGrpSpPr>
            <a:grpSpLocks/>
          </p:cNvGrpSpPr>
          <p:nvPr/>
        </p:nvGrpSpPr>
        <p:grpSpPr bwMode="auto">
          <a:xfrm>
            <a:off x="339850" y="813289"/>
            <a:ext cx="6835775" cy="8388350"/>
            <a:chOff x="652" y="2349"/>
            <a:chExt cx="10765" cy="12978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C93E0DF-FF04-4FB5-B967-CF9F8D0FC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349"/>
              <a:ext cx="10739" cy="633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7B10D3F-428E-4D38-A80A-E4F8AA31E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" y="8997"/>
              <a:ext cx="10739" cy="633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88AC97B8-5BB5-439E-BE02-852113E5EF72}"/>
              </a:ext>
            </a:extLst>
          </p:cNvPr>
          <p:cNvGrpSpPr>
            <a:grpSpLocks/>
          </p:cNvGrpSpPr>
          <p:nvPr/>
        </p:nvGrpSpPr>
        <p:grpSpPr bwMode="auto">
          <a:xfrm>
            <a:off x="643930" y="5326506"/>
            <a:ext cx="2982913" cy="500063"/>
            <a:chOff x="13002" y="1734"/>
            <a:chExt cx="9509" cy="1596"/>
          </a:xfrm>
        </p:grpSpPr>
        <p:pic>
          <p:nvPicPr>
            <p:cNvPr id="1036" name="Picture 12" descr="Micro-Star International Co., Ltd 微星科技股份有限公司のプレスリリース｜PR TIMES">
              <a:extLst>
                <a:ext uri="{FF2B5EF4-FFF2-40B4-BE49-F238E27FC236}">
                  <a16:creationId xmlns:a16="http://schemas.microsoft.com/office/drawing/2014/main" id="{DFFDE49D-7725-405C-91AD-D04964289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2" y="1939"/>
              <a:ext cx="3685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595F9E90-E060-4F8D-9003-CAA0C1778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" y="1734"/>
              <a:ext cx="4838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14">
              <a:extLst>
                <a:ext uri="{FF2B5EF4-FFF2-40B4-BE49-F238E27FC236}">
                  <a16:creationId xmlns:a16="http://schemas.microsoft.com/office/drawing/2014/main" id="{85757E5E-3D47-42C3-A652-AD8A070E75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956" y="2282"/>
              <a:ext cx="536" cy="51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×</a:t>
              </a:r>
              <a:endPara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</p:grpSp>
      <p:sp>
        <p:nvSpPr>
          <p:cNvPr id="11" name="WordArt 15">
            <a:extLst>
              <a:ext uri="{FF2B5EF4-FFF2-40B4-BE49-F238E27FC236}">
                <a16:creationId xmlns:a16="http://schemas.microsoft.com/office/drawing/2014/main" id="{4B08EC60-E5A3-4621-968F-58EDE17226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8755" y="5369369"/>
            <a:ext cx="3189288" cy="344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3U Rack Mounted</a:t>
            </a:r>
          </a:p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AI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学習開発・シュミレーション向けサーバー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AE343F4-043E-476F-A9CB-DFB9B754D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80" y="5864669"/>
            <a:ext cx="6835775" cy="422275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5A5A5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6D5B527F-5730-4E57-B634-AD6A4089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7011" r="6366" b="28111"/>
          <a:stretch>
            <a:fillRect/>
          </a:stretch>
        </p:blipFill>
        <p:spPr bwMode="auto">
          <a:xfrm>
            <a:off x="3423643" y="6445694"/>
            <a:ext cx="36179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8">
            <a:extLst>
              <a:ext uri="{FF2B5EF4-FFF2-40B4-BE49-F238E27FC236}">
                <a16:creationId xmlns:a16="http://schemas.microsoft.com/office/drawing/2014/main" id="{63535C41-42B5-49D8-807C-7942EBDC27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8067" y="5975794"/>
            <a:ext cx="3749676" cy="230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HPC Deep Type-MSAI3UEP1S-4GP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73EA85C-F256-4B04-B5F0-4F03DB42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230" y="5988494"/>
            <a:ext cx="2290763" cy="187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5A5A5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WordArt 20">
            <a:extLst>
              <a:ext uri="{FF2B5EF4-FFF2-40B4-BE49-F238E27FC236}">
                <a16:creationId xmlns:a16="http://schemas.microsoft.com/office/drawing/2014/main" id="{03BD728C-2534-48E3-9B8E-D860DA02F8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54018" y="6023419"/>
            <a:ext cx="1117600" cy="120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5A5A5A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台数限定 特別モデル</a:t>
            </a:r>
          </a:p>
        </p:txBody>
      </p:sp>
      <p:pic>
        <p:nvPicPr>
          <p:cNvPr id="1045" name="Picture 21">
            <a:extLst>
              <a:ext uri="{FF2B5EF4-FFF2-40B4-BE49-F238E27FC236}">
                <a16:creationId xmlns:a16="http://schemas.microsoft.com/office/drawing/2014/main" id="{C06C54A0-28CD-4220-80D9-0739F0CF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38033" r="5046" b="34331"/>
          <a:stretch>
            <a:fillRect/>
          </a:stretch>
        </p:blipFill>
        <p:spPr bwMode="auto">
          <a:xfrm>
            <a:off x="3480793" y="7833169"/>
            <a:ext cx="1574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2">
            <a:extLst>
              <a:ext uri="{FF2B5EF4-FFF2-40B4-BE49-F238E27FC236}">
                <a16:creationId xmlns:a16="http://schemas.microsoft.com/office/drawing/2014/main" id="{247DEEB3-86C9-461D-B766-0733CA528048}"/>
              </a:ext>
            </a:extLst>
          </p:cNvPr>
          <p:cNvGrpSpPr>
            <a:grpSpLocks/>
          </p:cNvGrpSpPr>
          <p:nvPr/>
        </p:nvGrpSpPr>
        <p:grpSpPr bwMode="auto">
          <a:xfrm>
            <a:off x="604242" y="8518969"/>
            <a:ext cx="6273801" cy="490537"/>
            <a:chOff x="1060" y="7770"/>
            <a:chExt cx="9879" cy="773"/>
          </a:xfrm>
        </p:grpSpPr>
        <p:cxnSp>
          <p:nvCxnSpPr>
            <p:cNvPr id="1047" name="AutoShape 23">
              <a:extLst>
                <a:ext uri="{FF2B5EF4-FFF2-40B4-BE49-F238E27FC236}">
                  <a16:creationId xmlns:a16="http://schemas.microsoft.com/office/drawing/2014/main" id="{6A6FA719-5791-4C61-A517-6DB97EC85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60" y="7770"/>
              <a:ext cx="98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8FB0324A-6803-4806-A252-296FE669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" y="7943"/>
              <a:ext cx="2363" cy="5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WordArt 25">
              <a:extLst>
                <a:ext uri="{FF2B5EF4-FFF2-40B4-BE49-F238E27FC236}">
                  <a16:creationId xmlns:a16="http://schemas.microsoft.com/office/drawing/2014/main" id="{8E1A4154-5327-4997-AAA5-8B7D1D4D81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77" y="8101"/>
              <a:ext cx="1562" cy="27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各種カスタマイズ承ります</a:t>
              </a:r>
              <a:r>
                <a:rPr lang="en-US" altLang="ja-JP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!</a:t>
              </a:r>
            </a:p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詳細は</a:t>
              </a:r>
              <a:r>
                <a:rPr lang="en-US" altLang="ja-JP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WEB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サイトにて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473CF49E-0E69-4701-9491-CAAF1F3E1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9" y="8001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WordArt 27">
              <a:extLst>
                <a:ext uri="{FF2B5EF4-FFF2-40B4-BE49-F238E27FC236}">
                  <a16:creationId xmlns:a16="http://schemas.microsoft.com/office/drawing/2014/main" id="{EB497ACA-C437-4614-88CA-0E541F214B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320" y="8023"/>
              <a:ext cx="2749" cy="5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1,760,000</a:t>
              </a:r>
              <a:endParaRPr lang="ja-JP" altLang="en-US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20" name="WordArt 28">
              <a:extLst>
                <a:ext uri="{FF2B5EF4-FFF2-40B4-BE49-F238E27FC236}">
                  <a16:creationId xmlns:a16="http://schemas.microsoft.com/office/drawing/2014/main" id="{AE2AA5CD-CAA9-4F4F-9F46-4DD908EDC81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46" y="8080"/>
              <a:ext cx="269" cy="1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税込</a:t>
              </a:r>
            </a:p>
          </p:txBody>
        </p:sp>
        <p:sp>
          <p:nvSpPr>
            <p:cNvPr id="21" name="WordArt 29">
              <a:extLst>
                <a:ext uri="{FF2B5EF4-FFF2-40B4-BE49-F238E27FC236}">
                  <a16:creationId xmlns:a16="http://schemas.microsoft.com/office/drawing/2014/main" id="{0AD6A44E-F4B0-45FC-812A-9A7BBAC3086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44" y="8217"/>
              <a:ext cx="277" cy="2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円</a:t>
              </a:r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C9D34A77-6B05-492E-8587-4DC9387D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1" y="7943"/>
              <a:ext cx="1067" cy="590"/>
              <a:chOff x="1116" y="10962"/>
              <a:chExt cx="1828" cy="1008"/>
            </a:xfrm>
          </p:grpSpPr>
          <p:sp>
            <p:nvSpPr>
              <p:cNvPr id="24" name="Rectangle 31">
                <a:extLst>
                  <a:ext uri="{FF2B5EF4-FFF2-40B4-BE49-F238E27FC236}">
                    <a16:creationId xmlns:a16="http://schemas.microsoft.com/office/drawing/2014/main" id="{FA61E5A5-4073-42CD-AE59-798AE5E64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" y="10962"/>
                <a:ext cx="1828" cy="10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WordArt 32">
                <a:extLst>
                  <a:ext uri="{FF2B5EF4-FFF2-40B4-BE49-F238E27FC236}">
                    <a16:creationId xmlns:a16="http://schemas.microsoft.com/office/drawing/2014/main" id="{BDA608FF-DD00-4371-9FC9-78CEFAD1123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463" y="11116"/>
                <a:ext cx="1133" cy="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524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7" panose="020B0700000000000000" pitchFamily="50" charset="-128"/>
                    <a:ea typeface="ヒラギノ角ゴ7" panose="020B0700000000000000" pitchFamily="50" charset="-128"/>
                  </a:rPr>
                  <a:t>ベース</a:t>
                </a:r>
              </a:p>
              <a:p>
                <a:pPr algn="l" rtl="0">
                  <a:buNone/>
                </a:pPr>
                <a:r>
                  <a:rPr lang="ja-JP" altLang="en-US" sz="3600" kern="10" spc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7" panose="020B0700000000000000" pitchFamily="50" charset="-128"/>
                    <a:ea typeface="ヒラギノ角ゴ7" panose="020B0700000000000000" pitchFamily="50" charset="-128"/>
                  </a:rPr>
                  <a:t>モデル</a:t>
                </a:r>
              </a:p>
            </p:txBody>
          </p:sp>
        </p:grpSp>
        <p:sp>
          <p:nvSpPr>
            <p:cNvPr id="23" name="WordArt 33">
              <a:extLst>
                <a:ext uri="{FF2B5EF4-FFF2-40B4-BE49-F238E27FC236}">
                  <a16:creationId xmlns:a16="http://schemas.microsoft.com/office/drawing/2014/main" id="{B0D4D2EC-73FA-4FBE-8158-174FEB12DC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23" y="8131"/>
              <a:ext cx="2783" cy="3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 dirty="0">
                  <a:ln>
                    <a:noFill/>
                  </a:ln>
                  <a:solidFill>
                    <a:srgbClr val="292929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MSI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292929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＆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292929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APPLIED ORIGINAL</a:t>
              </a:r>
            </a:p>
            <a:p>
              <a:pPr algn="l" rtl="0">
                <a:buNone/>
              </a:pPr>
              <a:r>
                <a:rPr lang="en-US" altLang="ja-JP" sz="1000" kern="10" spc="0" dirty="0">
                  <a:ln>
                    <a:noFill/>
                  </a:ln>
                  <a:solidFill>
                    <a:srgbClr val="292929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HPC Deep Type-MSAI3UEP1S-4G</a:t>
              </a:r>
              <a:endParaRPr lang="ja-JP" altLang="en-US" sz="1000" kern="10" spc="0" dirty="0">
                <a:ln>
                  <a:noFill/>
                </a:ln>
                <a:solidFill>
                  <a:srgbClr val="292929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endParaRPr>
            </a:p>
          </p:txBody>
        </p:sp>
      </p:grpSp>
      <p:pic>
        <p:nvPicPr>
          <p:cNvPr id="1058" name="Picture 34">
            <a:extLst>
              <a:ext uri="{FF2B5EF4-FFF2-40B4-BE49-F238E27FC236}">
                <a16:creationId xmlns:a16="http://schemas.microsoft.com/office/drawing/2014/main" id="{EE497411-E427-47E1-AECB-12FB8780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7" y="6574281"/>
            <a:ext cx="4857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5">
            <a:extLst>
              <a:ext uri="{FF2B5EF4-FFF2-40B4-BE49-F238E27FC236}">
                <a16:creationId xmlns:a16="http://schemas.microsoft.com/office/drawing/2014/main" id="{A0B37F74-7527-4A71-A47E-F453FB9658B8}"/>
              </a:ext>
            </a:extLst>
          </p:cNvPr>
          <p:cNvGrpSpPr>
            <a:grpSpLocks/>
          </p:cNvGrpSpPr>
          <p:nvPr/>
        </p:nvGrpSpPr>
        <p:grpSpPr bwMode="auto">
          <a:xfrm>
            <a:off x="1217017" y="6580631"/>
            <a:ext cx="368300" cy="484188"/>
            <a:chOff x="2354" y="4526"/>
            <a:chExt cx="965" cy="1271"/>
          </a:xfrm>
        </p:grpSpPr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04CE8D5E-EF47-4721-B304-51AD5E481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r:link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6" t="18991" r="66078" b="19418"/>
            <a:stretch>
              <a:fillRect/>
            </a:stretch>
          </p:blipFill>
          <p:spPr bwMode="auto">
            <a:xfrm>
              <a:off x="2507" y="4526"/>
              <a:ext cx="590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>
              <a:extLst>
                <a:ext uri="{FF2B5EF4-FFF2-40B4-BE49-F238E27FC236}">
                  <a16:creationId xmlns:a16="http://schemas.microsoft.com/office/drawing/2014/main" id="{403FD383-7D05-4F53-A1FD-D6D0A6687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r:link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5" t="45883" r="20465" b="19418"/>
            <a:stretch>
              <a:fillRect/>
            </a:stretch>
          </p:blipFill>
          <p:spPr bwMode="auto">
            <a:xfrm>
              <a:off x="2354" y="5557"/>
              <a:ext cx="96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2" name="Picture 38" descr="終息】NE Platinum | 株式会社リンクスインターナショナル">
            <a:extLst>
              <a:ext uri="{FF2B5EF4-FFF2-40B4-BE49-F238E27FC236}">
                <a16:creationId xmlns:a16="http://schemas.microsoft.com/office/drawing/2014/main" id="{1116C6E6-5E13-4527-903C-8AABEF43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4332" r="16763" b="6689"/>
          <a:stretch>
            <a:fillRect/>
          </a:stretch>
        </p:blipFill>
        <p:spPr bwMode="auto">
          <a:xfrm>
            <a:off x="1647230" y="6561581"/>
            <a:ext cx="3667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9">
            <a:extLst>
              <a:ext uri="{FF2B5EF4-FFF2-40B4-BE49-F238E27FC236}">
                <a16:creationId xmlns:a16="http://schemas.microsoft.com/office/drawing/2014/main" id="{AEE47E7F-8862-450C-9FE7-74132F9E618B}"/>
              </a:ext>
            </a:extLst>
          </p:cNvPr>
          <p:cNvGrpSpPr>
            <a:grpSpLocks/>
          </p:cNvGrpSpPr>
          <p:nvPr/>
        </p:nvGrpSpPr>
        <p:grpSpPr bwMode="auto">
          <a:xfrm>
            <a:off x="2109192" y="6618731"/>
            <a:ext cx="547688" cy="414338"/>
            <a:chOff x="3430" y="4480"/>
            <a:chExt cx="1500" cy="1133"/>
          </a:xfrm>
        </p:grpSpPr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C82A6216-3A6A-4A9D-A44B-2AFD7C2F9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4480"/>
              <a:ext cx="1500" cy="113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WordArt 41">
              <a:extLst>
                <a:ext uri="{FF2B5EF4-FFF2-40B4-BE49-F238E27FC236}">
                  <a16:creationId xmlns:a16="http://schemas.microsoft.com/office/drawing/2014/main" id="{344970E6-D419-4609-9188-BD948645897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75" y="4666"/>
              <a:ext cx="1011" cy="76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  <a:p>
              <a:pPr algn="ctr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保証</a:t>
              </a:r>
            </a:p>
          </p:txBody>
        </p:sp>
      </p:grpSp>
      <p:sp>
        <p:nvSpPr>
          <p:cNvPr id="30" name="Rectangle 42">
            <a:extLst>
              <a:ext uri="{FF2B5EF4-FFF2-40B4-BE49-F238E27FC236}">
                <a16:creationId xmlns:a16="http://schemas.microsoft.com/office/drawing/2014/main" id="{95FF99B0-C95A-4EC9-8DFD-7615EA2E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0" y="7110856"/>
            <a:ext cx="2620962" cy="288925"/>
          </a:xfrm>
          <a:prstGeom prst="rect">
            <a:avLst/>
          </a:prstGeom>
          <a:solidFill>
            <a:srgbClr val="DBE5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WordArt 43">
            <a:extLst>
              <a:ext uri="{FF2B5EF4-FFF2-40B4-BE49-F238E27FC236}">
                <a16:creationId xmlns:a16="http://schemas.microsoft.com/office/drawing/2014/main" id="{4A7A2211-4A04-4A82-B39D-011F0B704F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205" y="7214044"/>
            <a:ext cx="1592262" cy="109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RTX 4500Ada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搭載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【1GPU】</a:t>
            </a:r>
            <a:endParaRPr lang="ja-JP" altLang="en-US" sz="800" kern="10" spc="0">
              <a:ln>
                <a:noFill/>
              </a:ln>
              <a:solidFill>
                <a:srgbClr val="000000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pic>
        <p:nvPicPr>
          <p:cNvPr id="1068" name="Picture 44" descr="米国NVIDIA社販売代理店契約締結のお知らせ | 株式会社アスク">
            <a:extLst>
              <a:ext uri="{FF2B5EF4-FFF2-40B4-BE49-F238E27FC236}">
                <a16:creationId xmlns:a16="http://schemas.microsoft.com/office/drawing/2014/main" id="{B7DB30B9-12E0-484D-9059-C6220E08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8" b="24416"/>
          <a:stretch>
            <a:fillRect/>
          </a:stretch>
        </p:blipFill>
        <p:spPr bwMode="auto">
          <a:xfrm>
            <a:off x="680442" y="7180706"/>
            <a:ext cx="7286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WordArt 45">
            <a:extLst>
              <a:ext uri="{FF2B5EF4-FFF2-40B4-BE49-F238E27FC236}">
                <a16:creationId xmlns:a16="http://schemas.microsoft.com/office/drawing/2014/main" id="{FA17592F-95A2-4C5E-ABEC-06C14FED8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0592" y="6382194"/>
            <a:ext cx="3733801" cy="134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第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世代 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AMD EPYC 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プロセッサー搭載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!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最大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4GPU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搭載可能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!</a:t>
            </a:r>
            <a:endParaRPr lang="ja-JP" altLang="en-US" sz="3600" kern="10" spc="0">
              <a:ln>
                <a:noFill/>
              </a:ln>
              <a:solidFill>
                <a:srgbClr val="000000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25" name="WordArt 46">
            <a:extLst>
              <a:ext uri="{FF2B5EF4-FFF2-40B4-BE49-F238E27FC236}">
                <a16:creationId xmlns:a16="http://schemas.microsoft.com/office/drawing/2014/main" id="{C7A70138-9F7B-4DFC-8417-6A8314A89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242" y="7506144"/>
            <a:ext cx="2601913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OS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Ubuntu 22.04 LTS 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インストール代行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■フレームワーク：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TensorFlow / Pytorch / Chainer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DockerDesktop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AMD EPYC 7713 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64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 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| 128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スレッド）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■メモリ：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256GB (32GBx8)DDR4-3200 ECC Registered</a:t>
            </a:r>
          </a:p>
          <a:p>
            <a:pPr algn="l" rtl="0">
              <a:buNone/>
            </a:pP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1.92TB SATA3-SSD 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高耐久仕様 </a:t>
            </a:r>
          </a:p>
        </p:txBody>
      </p:sp>
      <p:sp>
        <p:nvSpPr>
          <p:cNvPr id="1026" name="WordArt 47">
            <a:extLst>
              <a:ext uri="{FF2B5EF4-FFF2-40B4-BE49-F238E27FC236}">
                <a16:creationId xmlns:a16="http://schemas.microsoft.com/office/drawing/2014/main" id="{DE9ABF97-368A-4813-88D6-511DD785E7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242" y="7944294"/>
            <a:ext cx="251460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RTX4500Ada 24GB-GDDR6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基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■ネットワーク：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[2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ポート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] 10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ギガビット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■電源ユニット： 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1,100W/100V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2,000W/200V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）冗長化仕様（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1+1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■保証：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年間センドバック</a:t>
            </a:r>
          </a:p>
        </p:txBody>
      </p:sp>
      <p:grpSp>
        <p:nvGrpSpPr>
          <p:cNvPr id="1029" name="Group 48">
            <a:extLst>
              <a:ext uri="{FF2B5EF4-FFF2-40B4-BE49-F238E27FC236}">
                <a16:creationId xmlns:a16="http://schemas.microsoft.com/office/drawing/2014/main" id="{6B322BBE-FE16-4287-BB3D-EEEF52E18CE6}"/>
              </a:ext>
            </a:extLst>
          </p:cNvPr>
          <p:cNvGrpSpPr>
            <a:grpSpLocks/>
          </p:cNvGrpSpPr>
          <p:nvPr/>
        </p:nvGrpSpPr>
        <p:grpSpPr bwMode="auto">
          <a:xfrm>
            <a:off x="638300" y="1036332"/>
            <a:ext cx="2982913" cy="501650"/>
            <a:chOff x="13002" y="1734"/>
            <a:chExt cx="9509" cy="1596"/>
          </a:xfrm>
        </p:grpSpPr>
        <p:pic>
          <p:nvPicPr>
            <p:cNvPr id="1073" name="Picture 49" descr="Micro-Star International Co., Ltd 微星科技股份有限公司のプレスリリース｜PR TIMES">
              <a:extLst>
                <a:ext uri="{FF2B5EF4-FFF2-40B4-BE49-F238E27FC236}">
                  <a16:creationId xmlns:a16="http://schemas.microsoft.com/office/drawing/2014/main" id="{E1E0A8B6-D162-4314-9F4B-84E5E52A6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2" y="1939"/>
              <a:ext cx="3685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5F9F5E7B-8953-4445-BAF5-03C607197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" y="1734"/>
              <a:ext cx="4838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WordArt 51">
              <a:extLst>
                <a:ext uri="{FF2B5EF4-FFF2-40B4-BE49-F238E27FC236}">
                  <a16:creationId xmlns:a16="http://schemas.microsoft.com/office/drawing/2014/main" id="{37258A62-FB96-4D62-9EF3-FE7E1BFDB6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956" y="2282"/>
              <a:ext cx="536" cy="51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×</a:t>
              </a:r>
              <a:endPara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</p:grpSp>
      <p:sp>
        <p:nvSpPr>
          <p:cNvPr id="1031" name="WordArt 52">
            <a:extLst>
              <a:ext uri="{FF2B5EF4-FFF2-40B4-BE49-F238E27FC236}">
                <a16:creationId xmlns:a16="http://schemas.microsoft.com/office/drawing/2014/main" id="{FB0C2BB5-7A30-4522-998A-BD1FFA9E7F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125" y="1079194"/>
            <a:ext cx="1976438" cy="344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3U Rack Mounted</a:t>
            </a:r>
          </a:p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CPU 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演算向けサーバー </a:t>
            </a:r>
          </a:p>
        </p:txBody>
      </p:sp>
      <p:sp>
        <p:nvSpPr>
          <p:cNvPr id="1032" name="Rectangle 53">
            <a:extLst>
              <a:ext uri="{FF2B5EF4-FFF2-40B4-BE49-F238E27FC236}">
                <a16:creationId xmlns:a16="http://schemas.microsoft.com/office/drawing/2014/main" id="{9CCFCD0A-6797-4074-A36A-6087FF85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50" y="1574494"/>
            <a:ext cx="6835775" cy="423863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5A5A5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78" name="Picture 54">
            <a:extLst>
              <a:ext uri="{FF2B5EF4-FFF2-40B4-BE49-F238E27FC236}">
                <a16:creationId xmlns:a16="http://schemas.microsoft.com/office/drawing/2014/main" id="{3C41FAD9-2B1D-4793-BA8E-9526252E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7011" r="6366" b="28111"/>
          <a:stretch>
            <a:fillRect/>
          </a:stretch>
        </p:blipFill>
        <p:spPr bwMode="auto">
          <a:xfrm>
            <a:off x="3418013" y="2149169"/>
            <a:ext cx="36179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WordArt 55">
            <a:extLst>
              <a:ext uri="{FF2B5EF4-FFF2-40B4-BE49-F238E27FC236}">
                <a16:creationId xmlns:a16="http://schemas.microsoft.com/office/drawing/2014/main" id="{43908FF3-7E05-4D7C-B635-B736173F94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2437" y="1696732"/>
            <a:ext cx="3616326" cy="211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HPC SERVE Type-MSAI3UEP1S-4GP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34" name="Rectangle 56">
            <a:extLst>
              <a:ext uri="{FF2B5EF4-FFF2-40B4-BE49-F238E27FC236}">
                <a16:creationId xmlns:a16="http://schemas.microsoft.com/office/drawing/2014/main" id="{CFA84AD4-DAE4-4E5A-81CF-7C68D434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600" y="1698319"/>
            <a:ext cx="2290763" cy="188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5A5A5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WordArt 57">
            <a:extLst>
              <a:ext uri="{FF2B5EF4-FFF2-40B4-BE49-F238E27FC236}">
                <a16:creationId xmlns:a16="http://schemas.microsoft.com/office/drawing/2014/main" id="{618C013A-51FF-40DB-8FFB-171A981C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388" y="1733244"/>
            <a:ext cx="1117600" cy="120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5A5A5A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台数限定 特別モデル</a:t>
            </a:r>
          </a:p>
        </p:txBody>
      </p:sp>
      <p:pic>
        <p:nvPicPr>
          <p:cNvPr id="1082" name="Picture 58">
            <a:extLst>
              <a:ext uri="{FF2B5EF4-FFF2-40B4-BE49-F238E27FC236}">
                <a16:creationId xmlns:a16="http://schemas.microsoft.com/office/drawing/2014/main" id="{1442613B-9C5A-4A63-9928-B3D10F7B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38033" r="5046" b="34331"/>
          <a:stretch>
            <a:fillRect/>
          </a:stretch>
        </p:blipFill>
        <p:spPr bwMode="auto">
          <a:xfrm>
            <a:off x="3564063" y="3568394"/>
            <a:ext cx="15748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83" name="AutoShape 59">
            <a:extLst>
              <a:ext uri="{FF2B5EF4-FFF2-40B4-BE49-F238E27FC236}">
                <a16:creationId xmlns:a16="http://schemas.microsoft.com/office/drawing/2014/main" id="{3FF92773-2DDC-4108-A2FD-C4A81CD31E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612" y="4228794"/>
            <a:ext cx="627380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Rectangle 60">
            <a:extLst>
              <a:ext uri="{FF2B5EF4-FFF2-40B4-BE49-F238E27FC236}">
                <a16:creationId xmlns:a16="http://schemas.microsoft.com/office/drawing/2014/main" id="{69D2BDD8-90DC-4C0A-B5BF-F56EC416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588" y="4338332"/>
            <a:ext cx="1501775" cy="34448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9" name="WordArt 61">
            <a:extLst>
              <a:ext uri="{FF2B5EF4-FFF2-40B4-BE49-F238E27FC236}">
                <a16:creationId xmlns:a16="http://schemas.microsoft.com/office/drawing/2014/main" id="{3B680816-4462-4566-A0C9-41299B607B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5725" y="4439932"/>
            <a:ext cx="992188" cy="17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各種カスタマイズ承ります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詳細は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WEB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サイトにて</a:t>
            </a:r>
          </a:p>
        </p:txBody>
      </p:sp>
      <p:sp>
        <p:nvSpPr>
          <p:cNvPr id="1040" name="WordArt 62">
            <a:extLst>
              <a:ext uri="{FF2B5EF4-FFF2-40B4-BE49-F238E27FC236}">
                <a16:creationId xmlns:a16="http://schemas.microsoft.com/office/drawing/2014/main" id="{F90CC271-8BB8-4726-A266-A8E14ADBBB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75163" y="4368494"/>
            <a:ext cx="15748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998,000</a:t>
            </a:r>
            <a:endParaRPr lang="ja-JP" altLang="en-US" sz="3600" kern="10" spc="0">
              <a:ln>
                <a:noFill/>
              </a:ln>
              <a:solidFill>
                <a:srgbClr val="272727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2" name="WordArt 63">
            <a:extLst>
              <a:ext uri="{FF2B5EF4-FFF2-40B4-BE49-F238E27FC236}">
                <a16:creationId xmlns:a16="http://schemas.microsoft.com/office/drawing/2014/main" id="{13B2E243-9C0E-4AC9-95FB-31791CDFC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7588" y="4425644"/>
            <a:ext cx="171450" cy="80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03200">
                <a:solidFill>
                  <a:srgbClr val="00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税込</a:t>
            </a:r>
          </a:p>
        </p:txBody>
      </p:sp>
      <p:sp>
        <p:nvSpPr>
          <p:cNvPr id="1043" name="WordArt 64">
            <a:extLst>
              <a:ext uri="{FF2B5EF4-FFF2-40B4-BE49-F238E27FC236}">
                <a16:creationId xmlns:a16="http://schemas.microsoft.com/office/drawing/2014/main" id="{B0E2C0E3-6F87-4314-B425-439EAFEA50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7588" y="4512957"/>
            <a:ext cx="174625" cy="16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円</a:t>
            </a:r>
          </a:p>
        </p:txBody>
      </p:sp>
      <p:grpSp>
        <p:nvGrpSpPr>
          <p:cNvPr id="1044" name="Group 65">
            <a:extLst>
              <a:ext uri="{FF2B5EF4-FFF2-40B4-BE49-F238E27FC236}">
                <a16:creationId xmlns:a16="http://schemas.microsoft.com/office/drawing/2014/main" id="{7FFEFCF3-ADA4-418F-BD25-8810F7D65621}"/>
              </a:ext>
            </a:extLst>
          </p:cNvPr>
          <p:cNvGrpSpPr>
            <a:grpSpLocks/>
          </p:cNvGrpSpPr>
          <p:nvPr/>
        </p:nvGrpSpPr>
        <p:grpSpPr bwMode="auto">
          <a:xfrm>
            <a:off x="2522662" y="4338332"/>
            <a:ext cx="677863" cy="374650"/>
            <a:chOff x="1116" y="10962"/>
            <a:chExt cx="1828" cy="1008"/>
          </a:xfrm>
        </p:grpSpPr>
        <p:sp>
          <p:nvSpPr>
            <p:cNvPr id="1046" name="Rectangle 66">
              <a:extLst>
                <a:ext uri="{FF2B5EF4-FFF2-40B4-BE49-F238E27FC236}">
                  <a16:creationId xmlns:a16="http://schemas.microsoft.com/office/drawing/2014/main" id="{2F3E206D-3ECC-4145-B220-D9BCF8F6F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10962"/>
              <a:ext cx="1828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WordArt 67">
              <a:extLst>
                <a:ext uri="{FF2B5EF4-FFF2-40B4-BE49-F238E27FC236}">
                  <a16:creationId xmlns:a16="http://schemas.microsoft.com/office/drawing/2014/main" id="{7F1B9915-CA4E-4000-9259-E0F347F03C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63" y="11116"/>
              <a:ext cx="1133" cy="70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ベース</a:t>
              </a:r>
            </a:p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モデル</a:t>
              </a:r>
            </a:p>
          </p:txBody>
        </p:sp>
      </p:grpSp>
      <p:sp>
        <p:nvSpPr>
          <p:cNvPr id="1049" name="WordArt 68">
            <a:extLst>
              <a:ext uri="{FF2B5EF4-FFF2-40B4-BE49-F238E27FC236}">
                <a16:creationId xmlns:a16="http://schemas.microsoft.com/office/drawing/2014/main" id="{4771F5A9-4BE8-43B2-83AE-9B541E7603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8300" y="4458982"/>
            <a:ext cx="1766887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292929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MSI</a:t>
            </a:r>
            <a:r>
              <a:rPr lang="ja-JP" altLang="en-US" sz="1000" kern="10" spc="0">
                <a:ln>
                  <a:noFill/>
                </a:ln>
                <a:solidFill>
                  <a:srgbClr val="292929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＆</a:t>
            </a:r>
            <a:r>
              <a:rPr lang="en-US" altLang="ja-JP" sz="1000" kern="10" spc="0">
                <a:ln>
                  <a:noFill/>
                </a:ln>
                <a:solidFill>
                  <a:srgbClr val="292929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APPLIED ORIGINAL</a:t>
            </a:r>
          </a:p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292929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HPC SERVE Type-MSAI3UEP1S-4GP</a:t>
            </a:r>
            <a:endParaRPr lang="ja-JP" altLang="en-US" sz="1000" kern="10" spc="0">
              <a:ln>
                <a:noFill/>
              </a:ln>
              <a:solidFill>
                <a:srgbClr val="292929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pic>
        <p:nvPicPr>
          <p:cNvPr id="1093" name="Picture 69">
            <a:extLst>
              <a:ext uri="{FF2B5EF4-FFF2-40B4-BE49-F238E27FC236}">
                <a16:creationId xmlns:a16="http://schemas.microsoft.com/office/drawing/2014/main" id="{AE3A76BD-1E35-4C86-88BE-895A23DC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7" y="2284107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1" name="Group 70">
            <a:extLst>
              <a:ext uri="{FF2B5EF4-FFF2-40B4-BE49-F238E27FC236}">
                <a16:creationId xmlns:a16="http://schemas.microsoft.com/office/drawing/2014/main" id="{89397A83-E8AC-4204-9CD1-8E00A261FD64}"/>
              </a:ext>
            </a:extLst>
          </p:cNvPr>
          <p:cNvGrpSpPr>
            <a:grpSpLocks/>
          </p:cNvGrpSpPr>
          <p:nvPr/>
        </p:nvGrpSpPr>
        <p:grpSpPr bwMode="auto">
          <a:xfrm>
            <a:off x="1211387" y="2290457"/>
            <a:ext cx="368300" cy="485775"/>
            <a:chOff x="2354" y="4526"/>
            <a:chExt cx="965" cy="1271"/>
          </a:xfrm>
        </p:grpSpPr>
        <p:pic>
          <p:nvPicPr>
            <p:cNvPr id="1095" name="Picture 71">
              <a:extLst>
                <a:ext uri="{FF2B5EF4-FFF2-40B4-BE49-F238E27FC236}">
                  <a16:creationId xmlns:a16="http://schemas.microsoft.com/office/drawing/2014/main" id="{C37B391C-9335-469F-9891-E9D3AB08D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r:link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6" t="18991" r="66078" b="19418"/>
            <a:stretch>
              <a:fillRect/>
            </a:stretch>
          </p:blipFill>
          <p:spPr bwMode="auto">
            <a:xfrm>
              <a:off x="2507" y="4526"/>
              <a:ext cx="590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>
              <a:extLst>
                <a:ext uri="{FF2B5EF4-FFF2-40B4-BE49-F238E27FC236}">
                  <a16:creationId xmlns:a16="http://schemas.microsoft.com/office/drawing/2014/main" id="{D79A1A86-150C-4964-9E7F-98FFC29D0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r:link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5" t="45883" r="20465" b="19418"/>
            <a:stretch>
              <a:fillRect/>
            </a:stretch>
          </p:blipFill>
          <p:spPr bwMode="auto">
            <a:xfrm>
              <a:off x="2354" y="5557"/>
              <a:ext cx="96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7" name="Picture 73" descr="終息】NE Platinum | 株式会社リンクスインターナショナル">
            <a:extLst>
              <a:ext uri="{FF2B5EF4-FFF2-40B4-BE49-F238E27FC236}">
                <a16:creationId xmlns:a16="http://schemas.microsoft.com/office/drawing/2014/main" id="{CB694A25-38FE-4522-9C25-D45CFEA3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4332" r="16763" b="6689"/>
          <a:stretch>
            <a:fillRect/>
          </a:stretch>
        </p:blipFill>
        <p:spPr bwMode="auto">
          <a:xfrm>
            <a:off x="1641600" y="2271407"/>
            <a:ext cx="3667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2" name="Group 74">
            <a:extLst>
              <a:ext uri="{FF2B5EF4-FFF2-40B4-BE49-F238E27FC236}">
                <a16:creationId xmlns:a16="http://schemas.microsoft.com/office/drawing/2014/main" id="{224AF377-D8DC-44F5-AE87-AD7B9F1F721B}"/>
              </a:ext>
            </a:extLst>
          </p:cNvPr>
          <p:cNvGrpSpPr>
            <a:grpSpLocks/>
          </p:cNvGrpSpPr>
          <p:nvPr/>
        </p:nvGrpSpPr>
        <p:grpSpPr bwMode="auto">
          <a:xfrm>
            <a:off x="2103562" y="2328557"/>
            <a:ext cx="547688" cy="414337"/>
            <a:chOff x="3430" y="4480"/>
            <a:chExt cx="1500" cy="1133"/>
          </a:xfrm>
        </p:grpSpPr>
        <p:sp>
          <p:nvSpPr>
            <p:cNvPr id="1053" name="Rectangle 75">
              <a:extLst>
                <a:ext uri="{FF2B5EF4-FFF2-40B4-BE49-F238E27FC236}">
                  <a16:creationId xmlns:a16="http://schemas.microsoft.com/office/drawing/2014/main" id="{715FD116-2F40-4456-81B2-EAE49015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4480"/>
              <a:ext cx="1500" cy="113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WordArt 76">
              <a:extLst>
                <a:ext uri="{FF2B5EF4-FFF2-40B4-BE49-F238E27FC236}">
                  <a16:creationId xmlns:a16="http://schemas.microsoft.com/office/drawing/2014/main" id="{ABEAF282-A765-486D-ABB4-81C3AE610E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75" y="4666"/>
              <a:ext cx="1011" cy="76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  <a:p>
              <a:pPr algn="ctr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保証</a:t>
              </a:r>
            </a:p>
          </p:txBody>
        </p:sp>
      </p:grpSp>
      <p:sp>
        <p:nvSpPr>
          <p:cNvPr id="1055" name="WordArt 77">
            <a:extLst>
              <a:ext uri="{FF2B5EF4-FFF2-40B4-BE49-F238E27FC236}">
                <a16:creationId xmlns:a16="http://schemas.microsoft.com/office/drawing/2014/main" id="{FBD1D7F1-FF6A-4E27-A321-C3E786A2CA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962" y="2093607"/>
            <a:ext cx="3587751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第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世代 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AMD EPYC 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プロセッサー搭載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!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最大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4GPU</a:t>
            </a: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搭載可能</a:t>
            </a:r>
            <a:r>
              <a:rPr lang="en-US" altLang="ja-JP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!</a:t>
            </a:r>
            <a:endParaRPr lang="ja-JP" altLang="en-US" sz="3600" kern="10" spc="0">
              <a:ln>
                <a:noFill/>
              </a:ln>
              <a:solidFill>
                <a:srgbClr val="000000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pic>
        <p:nvPicPr>
          <p:cNvPr id="1102" name="Picture 78">
            <a:extLst>
              <a:ext uri="{FF2B5EF4-FFF2-40B4-BE49-F238E27FC236}">
                <a16:creationId xmlns:a16="http://schemas.microsoft.com/office/drawing/2014/main" id="{BEAF9F9A-3E8E-47D8-A28E-B0314EDD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13" y="4370082"/>
            <a:ext cx="2714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" name="WordArt 79">
            <a:extLst>
              <a:ext uri="{FF2B5EF4-FFF2-40B4-BE49-F238E27FC236}">
                <a16:creationId xmlns:a16="http://schemas.microsoft.com/office/drawing/2014/main" id="{CFFAFC60-E90C-4AE5-877B-C6B9A7905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8612" y="3027057"/>
            <a:ext cx="2452688" cy="415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OS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Ubuntu 22.04 LTS 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インストール代行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AMD EPYC 7713 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64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 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| 128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スレッド）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■メモリ：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128GB (16GBx8)DDR4-3200 ECC Registered</a:t>
            </a:r>
          </a:p>
          <a:p>
            <a:pPr algn="l" rtl="0">
              <a:buNone/>
            </a:pP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960GB SATA3-SSD 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高耐久仕様 </a:t>
            </a:r>
          </a:p>
        </p:txBody>
      </p:sp>
      <p:sp>
        <p:nvSpPr>
          <p:cNvPr id="1057" name="WordArt 80">
            <a:extLst>
              <a:ext uri="{FF2B5EF4-FFF2-40B4-BE49-F238E27FC236}">
                <a16:creationId xmlns:a16="http://schemas.microsoft.com/office/drawing/2014/main" id="{15FE9A6E-B9BF-46BE-851F-E818B0A47C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8612" y="3462032"/>
            <a:ext cx="2940051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■グラフィック：内蔵グラフィック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(D-SUB15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■ネットワーク：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[2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ポート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] 10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ギガビット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■電源ユニット： 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1,100W/100V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2,000W/200V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）冗長化仕様（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1+1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</a:p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■保証：</a:t>
            </a:r>
            <a:r>
              <a:rPr lang="en-US" altLang="ja-JP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1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年間センドバック</a:t>
            </a:r>
          </a:p>
        </p:txBody>
      </p:sp>
      <p:grpSp>
        <p:nvGrpSpPr>
          <p:cNvPr id="120" name="Group 24">
            <a:extLst>
              <a:ext uri="{FF2B5EF4-FFF2-40B4-BE49-F238E27FC236}">
                <a16:creationId xmlns:a16="http://schemas.microsoft.com/office/drawing/2014/main" id="{9374EE1D-A3B9-4158-895C-9025813B227F}"/>
              </a:ext>
            </a:extLst>
          </p:cNvPr>
          <p:cNvGrpSpPr>
            <a:grpSpLocks/>
          </p:cNvGrpSpPr>
          <p:nvPr/>
        </p:nvGrpSpPr>
        <p:grpSpPr bwMode="auto">
          <a:xfrm>
            <a:off x="552106" y="9786753"/>
            <a:ext cx="6478886" cy="563812"/>
            <a:chOff x="1028" y="12818"/>
            <a:chExt cx="9936" cy="865"/>
          </a:xfrm>
        </p:grpSpPr>
        <p:sp>
          <p:nvSpPr>
            <p:cNvPr id="121" name="WordArt 25">
              <a:extLst>
                <a:ext uri="{FF2B5EF4-FFF2-40B4-BE49-F238E27FC236}">
                  <a16:creationId xmlns:a16="http://schemas.microsoft.com/office/drawing/2014/main" id="{F435E6B1-B91C-43DA-B393-788B5CC70E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8" y="12880"/>
              <a:ext cx="5362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■関東営業所  東京都千代田区神田須田町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1-2-7-8F  TEL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：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03-5280-9255</a:t>
              </a:r>
            </a:p>
            <a:p>
              <a:pPr algn="l" rtl="0">
                <a:buNone/>
              </a:pP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■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東海営業部  名古屋市西区上名古屋三丁目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25-28-5F TEL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：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052-325-2782</a:t>
              </a:r>
            </a:p>
            <a:p>
              <a:pPr algn="l" rtl="0">
                <a:buNone/>
              </a:pP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■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関西営業所  大阪市淀川区西中島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2-14-6-5F  TEL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：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06-6838-4123</a:t>
              </a:r>
            </a:p>
            <a:p>
              <a:pPr algn="l" rtl="0">
                <a:buNone/>
              </a:pP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■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九州営業所  福岡市博多区上牟田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1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丁目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6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番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23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号  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TEL</a:t>
              </a:r>
              <a:r>
                <a:rPr lang="zh-TW" altLang="en-US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：</a:t>
              </a:r>
              <a:r>
                <a:rPr lang="en-US" altLang="zh-TW" sz="1200" kern="10" spc="0" dirty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092-481-7812</a:t>
              </a:r>
              <a:endParaRPr lang="ja-JP" altLang="en-US" sz="1200" kern="10" spc="0" dirty="0">
                <a:ln>
                  <a:noFill/>
                </a:ln>
                <a:solidFill>
                  <a:srgbClr val="5F5F5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endParaRPr>
            </a:p>
          </p:txBody>
        </p:sp>
        <p:grpSp>
          <p:nvGrpSpPr>
            <p:cNvPr id="122" name="Group 26">
              <a:extLst>
                <a:ext uri="{FF2B5EF4-FFF2-40B4-BE49-F238E27FC236}">
                  <a16:creationId xmlns:a16="http://schemas.microsoft.com/office/drawing/2014/main" id="{D3ED0B86-1098-42BA-A22A-04DFBCB4E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0" y="13034"/>
              <a:ext cx="4294" cy="649"/>
              <a:chOff x="718" y="15501"/>
              <a:chExt cx="5257" cy="795"/>
            </a:xfrm>
          </p:grpSpPr>
          <p:sp>
            <p:nvSpPr>
              <p:cNvPr id="124" name="WordArt 27">
                <a:extLst>
                  <a:ext uri="{FF2B5EF4-FFF2-40B4-BE49-F238E27FC236}">
                    <a16:creationId xmlns:a16="http://schemas.microsoft.com/office/drawing/2014/main" id="{412EE597-8609-42A6-B2D7-7D954CE0CE7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18" y="15535"/>
                <a:ext cx="4298" cy="36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https://applied-bbt.com/</a:t>
                </a:r>
                <a:endParaRPr lang="ja-JP" altLang="en-US" sz="36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  <p:sp>
            <p:nvSpPr>
              <p:cNvPr id="125" name="WordArt 28">
                <a:extLst>
                  <a:ext uri="{FF2B5EF4-FFF2-40B4-BE49-F238E27FC236}">
                    <a16:creationId xmlns:a16="http://schemas.microsoft.com/office/drawing/2014/main" id="{2A242FDB-AC8D-4C47-8070-CA06AFA4CB8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18" y="15998"/>
                <a:ext cx="700" cy="21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または</a:t>
                </a:r>
              </a:p>
            </p:txBody>
          </p:sp>
          <p:grpSp>
            <p:nvGrpSpPr>
              <p:cNvPr id="126" name="Group 29">
                <a:extLst>
                  <a:ext uri="{FF2B5EF4-FFF2-40B4-BE49-F238E27FC236}">
                    <a16:creationId xmlns:a16="http://schemas.microsoft.com/office/drawing/2014/main" id="{B86332AD-A9A9-4902-B986-5936CD50F6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9" y="15955"/>
                <a:ext cx="3531" cy="323"/>
                <a:chOff x="1605" y="15781"/>
                <a:chExt cx="3531" cy="323"/>
              </a:xfrm>
            </p:grpSpPr>
            <p:sp>
              <p:nvSpPr>
                <p:cNvPr id="128" name="WordArt 30">
                  <a:extLst>
                    <a:ext uri="{FF2B5EF4-FFF2-40B4-BE49-F238E27FC236}">
                      <a16:creationId xmlns:a16="http://schemas.microsoft.com/office/drawing/2014/main" id="{409F1D75-E3F6-4131-B39D-7000AA92671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31" y="15857"/>
                  <a:ext cx="2089" cy="14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800" kern="10" spc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アプライド　ビジネスブレークスルー</a:t>
                  </a:r>
                </a:p>
              </p:txBody>
            </p:sp>
            <p:sp>
              <p:nvSpPr>
                <p:cNvPr id="129" name="AutoShape 31">
                  <a:extLst>
                    <a:ext uri="{FF2B5EF4-FFF2-40B4-BE49-F238E27FC236}">
                      <a16:creationId xmlns:a16="http://schemas.microsoft.com/office/drawing/2014/main" id="{13327A17-0C6F-4E3E-8DAF-D23F3FF6F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" y="15781"/>
                  <a:ext cx="3531" cy="3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0" name="AutoShape 1853">
                  <a:extLst>
                    <a:ext uri="{FF2B5EF4-FFF2-40B4-BE49-F238E27FC236}">
                      <a16:creationId xmlns:a16="http://schemas.microsoft.com/office/drawing/2014/main" id="{DD5CEE9D-41A9-4243-A680-1FF5727CEC7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44" y="15869"/>
                  <a:ext cx="2058" cy="141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ja-JP" altLang="en-US" sz="3600" spc="0">
                      <a:ln>
                        <a:noFill/>
                      </a:ln>
                      <a:solidFill>
                        <a:srgbClr val="272727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アプライド ビジネスブレークスルー</a:t>
                  </a:r>
                </a:p>
              </p:txBody>
            </p:sp>
            <p:pic>
              <p:nvPicPr>
                <p:cNvPr id="131" name="Picture 33">
                  <a:extLst>
                    <a:ext uri="{FF2B5EF4-FFF2-40B4-BE49-F238E27FC236}">
                      <a16:creationId xmlns:a16="http://schemas.microsoft.com/office/drawing/2014/main" id="{B2D1A0CA-5961-4ABC-B67B-ED773B3D3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77" t="10135" r="74142" b="56683"/>
                <a:stretch>
                  <a:fillRect/>
                </a:stretch>
              </p:blipFill>
              <p:spPr bwMode="auto">
                <a:xfrm>
                  <a:off x="1793" y="15833"/>
                  <a:ext cx="238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2" name="Group 34">
                  <a:extLst>
                    <a:ext uri="{FF2B5EF4-FFF2-40B4-BE49-F238E27FC236}">
                      <a16:creationId xmlns:a16="http://schemas.microsoft.com/office/drawing/2014/main" id="{DE76B214-2745-4C12-8B91-065987FB5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14" y="15856"/>
                  <a:ext cx="389" cy="180"/>
                  <a:chOff x="11591" y="9540"/>
                  <a:chExt cx="1219" cy="562"/>
                </a:xfrm>
              </p:grpSpPr>
              <p:sp>
                <p:nvSpPr>
                  <p:cNvPr id="133" name="AutoShape 35">
                    <a:extLst>
                      <a:ext uri="{FF2B5EF4-FFF2-40B4-BE49-F238E27FC236}">
                        <a16:creationId xmlns:a16="http://schemas.microsoft.com/office/drawing/2014/main" id="{C408C0C9-D833-45F2-9386-04B4AAC08C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91" y="9540"/>
                    <a:ext cx="1219" cy="562"/>
                  </a:xfrm>
                  <a:prstGeom prst="roundRect">
                    <a:avLst>
                      <a:gd name="adj" fmla="val 23060"/>
                    </a:avLst>
                  </a:prstGeom>
                  <a:solidFill>
                    <a:srgbClr val="27272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34" name="AutoShape 1853">
                    <a:extLst>
                      <a:ext uri="{FF2B5EF4-FFF2-40B4-BE49-F238E27FC236}">
                        <a16:creationId xmlns:a16="http://schemas.microsoft.com/office/drawing/2014/main" id="{45CCC1BF-F7DB-4E2D-BF73-CCEE4C66D8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1833" y="9639"/>
                    <a:ext cx="735" cy="36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ja-JP" altLang="en-US" sz="3600" spc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6" panose="020B0600000000000000" pitchFamily="50" charset="-128"/>
                        <a:ea typeface="ヒラギノ角ゴ6" panose="020B0600000000000000" pitchFamily="50" charset="-128"/>
                      </a:rPr>
                      <a:t>検索</a:t>
                    </a:r>
                  </a:p>
                </p:txBody>
              </p:sp>
            </p:grpSp>
          </p:grpSp>
          <p:pic>
            <p:nvPicPr>
              <p:cNvPr id="127" name="Picture 37">
                <a:extLst>
                  <a:ext uri="{FF2B5EF4-FFF2-40B4-BE49-F238E27FC236}">
                    <a16:creationId xmlns:a16="http://schemas.microsoft.com/office/drawing/2014/main" id="{11DFD4EF-4B8D-4D73-9FD7-EB66493E20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r:link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0" y="15501"/>
                <a:ext cx="795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" name="WordArt 38">
              <a:extLst>
                <a:ext uri="{FF2B5EF4-FFF2-40B4-BE49-F238E27FC236}">
                  <a16:creationId xmlns:a16="http://schemas.microsoft.com/office/drawing/2014/main" id="{18042E0E-AE85-4348-A2D1-597F462434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561" y="12818"/>
              <a:ext cx="4403" cy="15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お問い合わせ、ご相談は下記 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WEB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サイトまたはお電話にて</a:t>
              </a:r>
            </a:p>
          </p:txBody>
        </p:sp>
      </p:grp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B29ED3B-378D-44FB-A0E1-6D6C5390ACA1}"/>
              </a:ext>
            </a:extLst>
          </p:cNvPr>
          <p:cNvSpPr txBox="1"/>
          <p:nvPr/>
        </p:nvSpPr>
        <p:spPr>
          <a:xfrm>
            <a:off x="372870" y="304130"/>
            <a:ext cx="6802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7" panose="020B0700000000000000" pitchFamily="50" charset="-128"/>
                <a:ea typeface="ヒラギノ角ゴ7" panose="020B0700000000000000" pitchFamily="50" charset="-128"/>
                <a:cs typeface="Segoe UI" panose="020B0502040204020203" pitchFamily="34" charset="0"/>
              </a:rPr>
              <a:t>msi</a:t>
            </a:r>
            <a:r>
              <a:rPr kumimoji="1" lang="en-US" altLang="ja-JP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7" panose="020B0700000000000000" pitchFamily="50" charset="-128"/>
                <a:ea typeface="ヒラギノ角ゴ7" panose="020B0700000000000000" pitchFamily="50" charset="-128"/>
                <a:cs typeface="Segoe UI" panose="020B0502040204020203" pitchFamily="34" charset="0"/>
              </a:rPr>
              <a:t> ×</a:t>
            </a:r>
            <a:r>
              <a:rPr kumimoji="1" lang="ja-JP" alt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7" panose="020B0700000000000000" pitchFamily="50" charset="-128"/>
                <a:ea typeface="ヒラギノ角ゴ7" panose="020B0700000000000000" pitchFamily="50" charset="-128"/>
                <a:cs typeface="Segoe UI" panose="020B0502040204020203" pitchFamily="34" charset="0"/>
              </a:rPr>
              <a:t> アプライド 最先端コンピューターソリューション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3EC438DC-613D-A8EC-7E59-3B9509B3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820" y="3743940"/>
            <a:ext cx="888244" cy="391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WordArt 19">
            <a:extLst>
              <a:ext uri="{FF2B5EF4-FFF2-40B4-BE49-F238E27FC236}">
                <a16:creationId xmlns:a16="http://schemas.microsoft.com/office/drawing/2014/main" id="{F45D8619-DF5B-11CA-E0A1-21E11A672E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54670" y="3772560"/>
            <a:ext cx="698694" cy="1818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kern="10" dirty="0">
                <a:solidFill>
                  <a:srgbClr val="002060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短納期</a:t>
            </a:r>
            <a:endParaRPr lang="ja-JP" altLang="en-US" sz="1800" kern="10" spc="0" dirty="0">
              <a:ln>
                <a:noFill/>
              </a:ln>
              <a:solidFill>
                <a:srgbClr val="002060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4" name="WordArt 20">
            <a:extLst>
              <a:ext uri="{FF2B5EF4-FFF2-40B4-BE49-F238E27FC236}">
                <a16:creationId xmlns:a16="http://schemas.microsoft.com/office/drawing/2014/main" id="{7CDB1FFE-63BF-833E-74BE-CB5AC6BB9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92269" y="3990773"/>
            <a:ext cx="627079" cy="1268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00206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対応可能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7A307B2-6C00-4C74-7C5E-557EE3FBD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291" y="8036585"/>
            <a:ext cx="888244" cy="391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2" name="WordArt 19">
            <a:extLst>
              <a:ext uri="{FF2B5EF4-FFF2-40B4-BE49-F238E27FC236}">
                <a16:creationId xmlns:a16="http://schemas.microsoft.com/office/drawing/2014/main" id="{8A41F7EE-54A1-FC60-7577-B2F5553EB3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29141" y="8065205"/>
            <a:ext cx="698694" cy="1818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kern="10" dirty="0">
                <a:solidFill>
                  <a:srgbClr val="002060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短納期</a:t>
            </a:r>
            <a:endParaRPr lang="ja-JP" altLang="en-US" sz="1800" kern="10" spc="0" dirty="0">
              <a:ln>
                <a:noFill/>
              </a:ln>
              <a:solidFill>
                <a:srgbClr val="002060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33" name="WordArt 20">
            <a:extLst>
              <a:ext uri="{FF2B5EF4-FFF2-40B4-BE49-F238E27FC236}">
                <a16:creationId xmlns:a16="http://schemas.microsoft.com/office/drawing/2014/main" id="{E6FC6916-86A8-A718-9CD9-9AF68BC916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66740" y="8283418"/>
            <a:ext cx="627079" cy="1268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00206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対応可能</a:t>
            </a:r>
          </a:p>
        </p:txBody>
      </p:sp>
    </p:spTree>
    <p:extLst>
      <p:ext uri="{BB962C8B-B14F-4D97-AF65-F5344CB8AC3E}">
        <p14:creationId xmlns:p14="http://schemas.microsoft.com/office/powerpoint/2010/main" val="29092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EE7D442-FA07-4DF6-A8A9-A471F620B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697"/>
            <a:ext cx="7559675" cy="9678115"/>
          </a:xfrm>
          <a:prstGeom prst="rect">
            <a:avLst/>
          </a:prstGeom>
        </p:spPr>
      </p:pic>
      <p:grpSp>
        <p:nvGrpSpPr>
          <p:cNvPr id="18" name="Group 2">
            <a:extLst>
              <a:ext uri="{FF2B5EF4-FFF2-40B4-BE49-F238E27FC236}">
                <a16:creationId xmlns:a16="http://schemas.microsoft.com/office/drawing/2014/main" id="{6DACDD9A-7EA7-46B5-AAF5-6903941B07D9}"/>
              </a:ext>
            </a:extLst>
          </p:cNvPr>
          <p:cNvGrpSpPr>
            <a:grpSpLocks/>
          </p:cNvGrpSpPr>
          <p:nvPr/>
        </p:nvGrpSpPr>
        <p:grpSpPr bwMode="auto">
          <a:xfrm>
            <a:off x="438276" y="381917"/>
            <a:ext cx="2833687" cy="474663"/>
            <a:chOff x="13002" y="1734"/>
            <a:chExt cx="9509" cy="1596"/>
          </a:xfrm>
        </p:grpSpPr>
        <p:pic>
          <p:nvPicPr>
            <p:cNvPr id="19" name="Picture 3" descr="Micro-Star International Co., Ltd 微星科技股份有限公司のプレスリリース｜PR TIMES">
              <a:extLst>
                <a:ext uri="{FF2B5EF4-FFF2-40B4-BE49-F238E27FC236}">
                  <a16:creationId xmlns:a16="http://schemas.microsoft.com/office/drawing/2014/main" id="{37E8B994-77A9-477C-A1C0-9047D6306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2" y="1939"/>
              <a:ext cx="3685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EBA55DAC-510B-4E0F-8D29-8BEF93213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" y="1734"/>
              <a:ext cx="4838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44AEA74C-FF3A-4713-9806-DCB996F5B84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956" y="2282"/>
              <a:ext cx="536" cy="51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×</a:t>
              </a:r>
              <a:endPara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</p:grpSp>
      <p:sp>
        <p:nvSpPr>
          <p:cNvPr id="22" name="WordArt 6">
            <a:extLst>
              <a:ext uri="{FF2B5EF4-FFF2-40B4-BE49-F238E27FC236}">
                <a16:creationId xmlns:a16="http://schemas.microsoft.com/office/drawing/2014/main" id="{87B59C33-07BD-4FDE-ADC9-FD5EAC4ADC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8013" y="542255"/>
            <a:ext cx="3738563" cy="209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最先端コンピューターソリューション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EBA5E44-D8B5-46F1-8C1A-C72AFB5E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60" y="1965289"/>
            <a:ext cx="6819265" cy="4336364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37C3E3F-A376-4E7A-BBF8-694D279F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50" y="6509005"/>
            <a:ext cx="6819265" cy="1276371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27A84DA8-84A9-46A6-9DA7-197CB078EEE8}"/>
              </a:ext>
            </a:extLst>
          </p:cNvPr>
          <p:cNvGrpSpPr>
            <a:grpSpLocks/>
          </p:cNvGrpSpPr>
          <p:nvPr/>
        </p:nvGrpSpPr>
        <p:grpSpPr bwMode="auto">
          <a:xfrm>
            <a:off x="991815" y="2647471"/>
            <a:ext cx="5576043" cy="2782065"/>
            <a:chOff x="4397" y="9790"/>
            <a:chExt cx="7020" cy="3503"/>
          </a:xfrm>
        </p:grpSpPr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E00B0668-F488-43CD-83F4-599167EF5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38" b="12181"/>
            <a:stretch>
              <a:fillRect/>
            </a:stretch>
          </p:blipFill>
          <p:spPr bwMode="auto">
            <a:xfrm>
              <a:off x="4397" y="9930"/>
              <a:ext cx="7020" cy="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DCF40DC2-BC65-46DC-95A0-B50E8F635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" y="9790"/>
              <a:ext cx="1976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8331B0D-DAAA-4225-8DE7-AD78504F5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1" y="13078"/>
              <a:ext cx="2458" cy="2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0" name="Picture 17">
            <a:extLst>
              <a:ext uri="{FF2B5EF4-FFF2-40B4-BE49-F238E27FC236}">
                <a16:creationId xmlns:a16="http://schemas.microsoft.com/office/drawing/2014/main" id="{9293F953-C255-4313-8043-BD1C2FC0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7011" r="6366" b="28111"/>
          <a:stretch>
            <a:fillRect/>
          </a:stretch>
        </p:blipFill>
        <p:spPr bwMode="auto">
          <a:xfrm>
            <a:off x="767548" y="1263789"/>
            <a:ext cx="1083771" cy="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13EE94-5E58-484E-A9B2-82B00F9D67FA}"/>
              </a:ext>
            </a:extLst>
          </p:cNvPr>
          <p:cNvSpPr txBox="1"/>
          <p:nvPr/>
        </p:nvSpPr>
        <p:spPr>
          <a:xfrm>
            <a:off x="1449854" y="1253965"/>
            <a:ext cx="54601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7" panose="020B0700000000000000" pitchFamily="50" charset="-128"/>
                <a:ea typeface="ヒラギノ角ゴ7" panose="020B0700000000000000" pitchFamily="50" charset="-128"/>
                <a:cs typeface="Segoe UI" panose="020B0502040204020203" pitchFamily="34" charset="0"/>
              </a:rPr>
              <a:t>MSI 3U Server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7" panose="020B0700000000000000" pitchFamily="50" charset="-128"/>
                <a:ea typeface="ヒラギノ角ゴ7" panose="020B0700000000000000" pitchFamily="50" charset="-128"/>
                <a:cs typeface="Segoe UI" panose="020B0502040204020203" pitchFamily="34" charset="0"/>
              </a:rPr>
              <a:t>の特徴</a:t>
            </a:r>
            <a:endParaRPr kumimoji="1" lang="en-US" altLang="ja-JP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7" panose="020B0700000000000000" pitchFamily="50" charset="-128"/>
              <a:ea typeface="ヒラギノ角ゴ7" panose="020B07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63B7946-1FE3-4819-A9FC-371FB32713DE}"/>
              </a:ext>
            </a:extLst>
          </p:cNvPr>
          <p:cNvSpPr txBox="1"/>
          <p:nvPr/>
        </p:nvSpPr>
        <p:spPr>
          <a:xfrm>
            <a:off x="1055765" y="2078862"/>
            <a:ext cx="53084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altLang="ja-JP" sz="1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2</a:t>
            </a:r>
            <a:r>
              <a:rPr lang="ja-JP" altLang="en-US" sz="1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スロットの</a:t>
            </a:r>
            <a:r>
              <a:rPr lang="en-US" altLang="ja-JP" sz="1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GPU</a:t>
            </a:r>
            <a:r>
              <a:rPr lang="ja-JP" altLang="en-US" sz="1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を最大４枚搭載しても</a:t>
            </a:r>
            <a:endParaRPr lang="en-US" altLang="ja-JP" sz="16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  <a:p>
            <a:pPr algn="ctr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空間に余裕がある唯一無二の拡張性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05600DD-8124-4537-A700-E52067212000}"/>
              </a:ext>
            </a:extLst>
          </p:cNvPr>
          <p:cNvSpPr txBox="1"/>
          <p:nvPr/>
        </p:nvSpPr>
        <p:spPr>
          <a:xfrm>
            <a:off x="991815" y="5413901"/>
            <a:ext cx="551209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ja-JP" altLang="en-US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これまでの</a:t>
            </a:r>
            <a:r>
              <a:rPr lang="en-US" altLang="ja-JP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サーバーであれば、大型のグラフィックボードを複数搭載するとケースの大きさに対して限界のスペースなってしまい、電源コネクターの配置や冷却に余裕がない製品が大半でした。そこで、こちらのケースであれば非常にゆとりのある空間を確保することができるため、ハイエンドクラスのスペックを</a:t>
            </a:r>
            <a:r>
              <a:rPr lang="en-US" altLang="ja-JP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100%</a:t>
            </a:r>
            <a:r>
              <a:rPr lang="ja-JP" altLang="en-US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引き出す構成が可能です。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6818132-287A-423C-B8DF-9D02FADE7F31}"/>
              </a:ext>
            </a:extLst>
          </p:cNvPr>
          <p:cNvSpPr txBox="1"/>
          <p:nvPr/>
        </p:nvSpPr>
        <p:spPr>
          <a:xfrm>
            <a:off x="3428750" y="6590724"/>
            <a:ext cx="37048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フロントに着脱式ケース</a:t>
            </a:r>
            <a:r>
              <a:rPr lang="en-US" altLang="ja-JP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FAN x4</a:t>
            </a: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基搭載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7490645-13E8-4EED-85D6-C41ECB18A051}"/>
              </a:ext>
            </a:extLst>
          </p:cNvPr>
          <p:cNvSpPr txBox="1"/>
          <p:nvPr/>
        </p:nvSpPr>
        <p:spPr>
          <a:xfrm>
            <a:off x="3500445" y="6935692"/>
            <a:ext cx="349275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ja-JP" altLang="en-US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シャーシフロント部に</a:t>
            </a:r>
            <a:r>
              <a:rPr lang="en-US" altLang="ja-JP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Easy-Swap</a:t>
            </a:r>
            <a:r>
              <a:rPr lang="ja-JP" altLang="en-US" sz="105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式のシャーシ</a:t>
            </a:r>
            <a:r>
              <a:rPr lang="en-US" altLang="ja-JP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FAN</a:t>
            </a:r>
            <a:r>
              <a:rPr lang="ja-JP" altLang="en-US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を</a:t>
            </a:r>
            <a:r>
              <a:rPr lang="en-US" altLang="ja-JP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</a:t>
            </a:r>
            <a:r>
              <a:rPr lang="ja-JP" altLang="en-US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基搭載しております。万一の</a:t>
            </a:r>
            <a:r>
              <a:rPr lang="en-US" altLang="ja-JP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FAN</a:t>
            </a:r>
            <a:r>
              <a:rPr lang="ja-JP" altLang="en-US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故障の際にも着脱式で取り外しが可能なため、ダウンタイムをなくし、ケース</a:t>
            </a:r>
            <a:r>
              <a:rPr lang="en-US" altLang="ja-JP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FAN</a:t>
            </a:r>
            <a:r>
              <a:rPr lang="ja-JP" altLang="en-US" sz="105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交換のプロセスを簡素化が可能です。</a:t>
            </a:r>
            <a:endParaRPr lang="ja-JP" altLang="en-US" sz="105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83F0E46E-1AEC-4302-B0ED-A7E183E0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50" y="8044342"/>
            <a:ext cx="6819265" cy="2345052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7A6A285-3AFE-43D1-8074-A981CAD8200B}"/>
              </a:ext>
            </a:extLst>
          </p:cNvPr>
          <p:cNvSpPr txBox="1"/>
          <p:nvPr/>
        </p:nvSpPr>
        <p:spPr>
          <a:xfrm>
            <a:off x="382088" y="8694069"/>
            <a:ext cx="5308448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奥行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450mm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のコンパクト設計</a:t>
            </a:r>
          </a:p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2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スロット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GPU 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が最大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4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枚搭載可能</a:t>
            </a:r>
          </a:p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PCIe 4.0 x16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レーン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×4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スロット</a:t>
            </a:r>
          </a:p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AMD EPYC 7003 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シリーズプロセッサー搭載</a:t>
            </a:r>
          </a:p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DDR4 DIMM8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スロット、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3200MT/s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、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RDIMM/RDIMM-3DS</a:t>
            </a:r>
          </a:p>
          <a:p>
            <a:pPr rtl="0">
              <a:buNone/>
            </a:pP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10G LAN x2 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標準搭載</a:t>
            </a:r>
          </a:p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ホットスワップ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2.5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インチベイ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6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基搭載 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S-ATA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対応</a:t>
            </a:r>
          </a:p>
          <a:p>
            <a:pPr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2000W CRPS 80PLUS PLATINUIM </a:t>
            </a:r>
            <a:r>
              <a:rPr lang="ja-JP" altLang="en-US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冗長化電源</a:t>
            </a: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(1+1)</a:t>
            </a:r>
          </a:p>
          <a:p>
            <a:pPr rtl="0">
              <a:buNone/>
            </a:pPr>
            <a:r>
              <a:rPr lang="en-US" altLang="ja-JP" sz="11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■ 438mm(W)×131mm(H)×450mm(D)</a:t>
            </a:r>
            <a:endParaRPr lang="ja-JP" altLang="en-US" sz="11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grpSp>
        <p:nvGrpSpPr>
          <p:cNvPr id="2070" name="グループ化 2069">
            <a:extLst>
              <a:ext uri="{FF2B5EF4-FFF2-40B4-BE49-F238E27FC236}">
                <a16:creationId xmlns:a16="http://schemas.microsoft.com/office/drawing/2014/main" id="{1C03A825-788B-4C70-B10E-9EB04F60E381}"/>
              </a:ext>
            </a:extLst>
          </p:cNvPr>
          <p:cNvGrpSpPr/>
          <p:nvPr/>
        </p:nvGrpSpPr>
        <p:grpSpPr>
          <a:xfrm>
            <a:off x="5266596" y="8371478"/>
            <a:ext cx="1790209" cy="1924734"/>
            <a:chOff x="5106949" y="8200448"/>
            <a:chExt cx="1929905" cy="3375482"/>
          </a:xfrm>
          <a:solidFill>
            <a:srgbClr val="002060"/>
          </a:solidFill>
        </p:grpSpPr>
        <p:grpSp>
          <p:nvGrpSpPr>
            <p:cNvPr id="2069" name="グループ化 2068">
              <a:extLst>
                <a:ext uri="{FF2B5EF4-FFF2-40B4-BE49-F238E27FC236}">
                  <a16:creationId xmlns:a16="http://schemas.microsoft.com/office/drawing/2014/main" id="{AD768BE5-67F8-4FF5-8E1D-3E6060471874}"/>
                </a:ext>
              </a:extLst>
            </p:cNvPr>
            <p:cNvGrpSpPr/>
            <p:nvPr/>
          </p:nvGrpSpPr>
          <p:grpSpPr>
            <a:xfrm>
              <a:off x="5106949" y="8200448"/>
              <a:ext cx="1929905" cy="1657216"/>
              <a:chOff x="5106949" y="8200447"/>
              <a:chExt cx="1929905" cy="1657216"/>
            </a:xfrm>
            <a:grpFill/>
          </p:grpSpPr>
          <p:sp>
            <p:nvSpPr>
              <p:cNvPr id="72" name="Rectangle 10">
                <a:extLst>
                  <a:ext uri="{FF2B5EF4-FFF2-40B4-BE49-F238E27FC236}">
                    <a16:creationId xmlns:a16="http://schemas.microsoft.com/office/drawing/2014/main" id="{AD209D21-A7CD-4BBB-97E2-ACCB6223A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49" y="8200447"/>
                <a:ext cx="1929905" cy="519433"/>
              </a:xfrm>
              <a:prstGeom prst="roundRect">
                <a:avLst>
                  <a:gd name="adj" fmla="val 2316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" name="Rectangle 10">
                <a:extLst>
                  <a:ext uri="{FF2B5EF4-FFF2-40B4-BE49-F238E27FC236}">
                    <a16:creationId xmlns:a16="http://schemas.microsoft.com/office/drawing/2014/main" id="{C7677A17-7CDF-4EDB-A820-C4218AE05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49" y="8762582"/>
                <a:ext cx="1929905" cy="519433"/>
              </a:xfrm>
              <a:prstGeom prst="roundRect">
                <a:avLst>
                  <a:gd name="adj" fmla="val 2316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" name="Rectangle 10">
                <a:extLst>
                  <a:ext uri="{FF2B5EF4-FFF2-40B4-BE49-F238E27FC236}">
                    <a16:creationId xmlns:a16="http://schemas.microsoft.com/office/drawing/2014/main" id="{43C12273-9915-4721-88CB-000C68EB8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49" y="9338230"/>
                <a:ext cx="1929905" cy="519433"/>
              </a:xfrm>
              <a:prstGeom prst="roundRect">
                <a:avLst>
                  <a:gd name="adj" fmla="val 2316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3A9B98D8-2609-48DF-AEFA-AEDE7997153E}"/>
                </a:ext>
              </a:extLst>
            </p:cNvPr>
            <p:cNvGrpSpPr/>
            <p:nvPr/>
          </p:nvGrpSpPr>
          <p:grpSpPr>
            <a:xfrm>
              <a:off x="5106949" y="9918714"/>
              <a:ext cx="1929905" cy="1657216"/>
              <a:chOff x="5106949" y="8200447"/>
              <a:chExt cx="1929905" cy="1657216"/>
            </a:xfrm>
            <a:grpFill/>
          </p:grpSpPr>
          <p:sp>
            <p:nvSpPr>
              <p:cNvPr id="77" name="Rectangle 10">
                <a:extLst>
                  <a:ext uri="{FF2B5EF4-FFF2-40B4-BE49-F238E27FC236}">
                    <a16:creationId xmlns:a16="http://schemas.microsoft.com/office/drawing/2014/main" id="{4349F17C-FFBF-4C09-9829-B8F6BA90F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49" y="8200447"/>
                <a:ext cx="1929905" cy="519433"/>
              </a:xfrm>
              <a:prstGeom prst="roundRect">
                <a:avLst>
                  <a:gd name="adj" fmla="val 2316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4C007028-1127-4EBA-A8F0-665209A5F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49" y="8762582"/>
                <a:ext cx="1929905" cy="519433"/>
              </a:xfrm>
              <a:prstGeom prst="roundRect">
                <a:avLst>
                  <a:gd name="adj" fmla="val 2316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Rectangle 10">
                <a:extLst>
                  <a:ext uri="{FF2B5EF4-FFF2-40B4-BE49-F238E27FC236}">
                    <a16:creationId xmlns:a16="http://schemas.microsoft.com/office/drawing/2014/main" id="{BC1CE192-0D32-4B9B-94C5-F9E1D2897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49" y="9338230"/>
                <a:ext cx="1929905" cy="519433"/>
              </a:xfrm>
              <a:prstGeom prst="roundRect">
                <a:avLst>
                  <a:gd name="adj" fmla="val 2316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0AF8CC9-25F0-4253-83CC-F35E46859BF7}"/>
              </a:ext>
            </a:extLst>
          </p:cNvPr>
          <p:cNvSpPr txBox="1"/>
          <p:nvPr/>
        </p:nvSpPr>
        <p:spPr>
          <a:xfrm>
            <a:off x="5386341" y="8391651"/>
            <a:ext cx="16068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altLang="ja-JP" sz="1100" kern="10" spc="0" dirty="0">
                <a:ln>
                  <a:noFill/>
                </a:ln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AI</a:t>
            </a:r>
            <a:endParaRPr lang="ja-JP" altLang="en-US" sz="1100" kern="10" spc="0" dirty="0">
              <a:ln>
                <a:noFill/>
              </a:ln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9E235FC-FEFA-4724-B53A-3B012EE78EBB}"/>
              </a:ext>
            </a:extLst>
          </p:cNvPr>
          <p:cNvSpPr txBox="1"/>
          <p:nvPr/>
        </p:nvSpPr>
        <p:spPr>
          <a:xfrm>
            <a:off x="5386341" y="8707583"/>
            <a:ext cx="16068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ディープラーニング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A473120-18BC-4DE0-A33A-A94FF16153D7}"/>
              </a:ext>
            </a:extLst>
          </p:cNvPr>
          <p:cNvSpPr txBox="1"/>
          <p:nvPr/>
        </p:nvSpPr>
        <p:spPr>
          <a:xfrm>
            <a:off x="5386341" y="9023515"/>
            <a:ext cx="16068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altLang="ja-JP" sz="1100" kern="10" spc="0">
                <a:ln>
                  <a:noFill/>
                </a:ln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HPC</a:t>
            </a:r>
            <a:endParaRPr lang="ja-JP" altLang="en-US" sz="1100" kern="10" spc="0" dirty="0">
              <a:ln>
                <a:noFill/>
              </a:ln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DA9CC5F-3C09-4390-B996-24EBD99EC811}"/>
              </a:ext>
            </a:extLst>
          </p:cNvPr>
          <p:cNvSpPr txBox="1"/>
          <p:nvPr/>
        </p:nvSpPr>
        <p:spPr>
          <a:xfrm>
            <a:off x="5386341" y="9370761"/>
            <a:ext cx="16068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レンダリング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E5C6988-1BF6-4046-9B63-3C4F1437CEB1}"/>
              </a:ext>
            </a:extLst>
          </p:cNvPr>
          <p:cNvSpPr txBox="1"/>
          <p:nvPr/>
        </p:nvSpPr>
        <p:spPr>
          <a:xfrm>
            <a:off x="5386341" y="9685593"/>
            <a:ext cx="16068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ja-JP" altLang="en-US" sz="1100" kern="10" spc="0" dirty="0">
                <a:ln>
                  <a:noFill/>
                </a:ln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動画編集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B8F1841-A29C-4D6F-8E50-BDFD64AEFF3A}"/>
              </a:ext>
            </a:extLst>
          </p:cNvPr>
          <p:cNvSpPr txBox="1"/>
          <p:nvPr/>
        </p:nvSpPr>
        <p:spPr>
          <a:xfrm>
            <a:off x="5386341" y="10020488"/>
            <a:ext cx="160685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altLang="ja-JP" sz="1100" kern="10" spc="0" dirty="0">
                <a:ln>
                  <a:noFill/>
                </a:ln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4K /8K</a:t>
            </a:r>
            <a:endParaRPr lang="ja-JP" altLang="en-US" sz="1100" kern="10" spc="0" dirty="0">
              <a:ln>
                <a:noFill/>
              </a:ln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DF61EBC-F2F5-4224-BA60-85C3AD1978E2}"/>
              </a:ext>
            </a:extLst>
          </p:cNvPr>
          <p:cNvSpPr txBox="1"/>
          <p:nvPr/>
        </p:nvSpPr>
        <p:spPr>
          <a:xfrm>
            <a:off x="5186947" y="8129950"/>
            <a:ext cx="200564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ja-JP" altLang="en-US" sz="1050" kern="10" spc="0" dirty="0">
                <a:ln>
                  <a:noFill/>
                </a:ln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＼</a:t>
            </a:r>
            <a:r>
              <a:rPr lang="ja-JP" altLang="en-US" sz="1050" kern="1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このような用途にお勧め</a:t>
            </a:r>
            <a:r>
              <a:rPr lang="en-US" altLang="ja-JP" sz="1050" kern="1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!</a:t>
            </a:r>
            <a:r>
              <a:rPr lang="ja-JP" altLang="en-US" sz="1050" kern="10" spc="0" dirty="0">
                <a:ln>
                  <a:noFill/>
                </a:ln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／</a:t>
            </a:r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id="{1820AADA-C017-4B60-83C1-2F4593DD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38033" r="5046" b="34331"/>
          <a:stretch>
            <a:fillRect/>
          </a:stretch>
        </p:blipFill>
        <p:spPr bwMode="auto">
          <a:xfrm>
            <a:off x="3399253" y="8159641"/>
            <a:ext cx="171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BC0B8866-FF92-494A-92B7-B69D2EE7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08" y="8199351"/>
            <a:ext cx="17446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53A8594-FC79-45C1-81BF-0230C7D23CD2}"/>
              </a:ext>
            </a:extLst>
          </p:cNvPr>
          <p:cNvSpPr txBox="1"/>
          <p:nvPr/>
        </p:nvSpPr>
        <p:spPr>
          <a:xfrm>
            <a:off x="461737" y="8106210"/>
            <a:ext cx="11518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ja-JP" altLang="en-US" sz="1600" kern="10" dirty="0">
                <a:solidFill>
                  <a:srgbClr val="000000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その他の</a:t>
            </a:r>
            <a:endParaRPr lang="en-US" altLang="ja-JP" sz="1600" kern="10" dirty="0">
              <a:solidFill>
                <a:srgbClr val="000000"/>
              </a:solidFill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  <a:p>
            <a:pPr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特徴</a:t>
            </a:r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2E8492C3-1DEC-8287-7FBC-9D24A8A1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7" y="6770958"/>
            <a:ext cx="2845126" cy="76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0A3B25-2BFB-3465-887E-9250BA92E9B0}"/>
              </a:ext>
            </a:extLst>
          </p:cNvPr>
          <p:cNvSpPr/>
          <p:nvPr/>
        </p:nvSpPr>
        <p:spPr>
          <a:xfrm>
            <a:off x="636677" y="7022258"/>
            <a:ext cx="2025592" cy="5124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60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5789</TotalTime>
  <Pages>0</Pages>
  <Words>613</Words>
  <Characters>0</Characters>
  <Application>Microsoft Office PowerPoint</Application>
  <DocSecurity>0</DocSecurity>
  <PresentationFormat>ユーザー設定</PresentationFormat>
  <Lines>0</Lines>
  <Paragraphs>93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ヒラギノ角ゴ4</vt:lpstr>
      <vt:lpstr>ヒラギノ角ゴ5</vt:lpstr>
      <vt:lpstr>ヒラギノ角ゴ6</vt:lpstr>
      <vt:lpstr>ヒラギノ角ゴ7</vt:lpstr>
      <vt:lpstr>ヒラギノ角ゴ8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1464</cp:revision>
  <dcterms:created xsi:type="dcterms:W3CDTF">2015-08-26T04:11:00Z</dcterms:created>
  <dcterms:modified xsi:type="dcterms:W3CDTF">2024-12-23T13:34:38Z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